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comments+xml" PartName="/ppt/comments/comment2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6858000" cx="12192000"/>
  <p:notesSz cx="6858000" cy="9144000"/>
  <p:embeddedFontLst>
    <p:embeddedFont>
      <p:font typeface="Montserrat"/>
      <p:regular r:id="rId19"/>
      <p:bold r:id="rId20"/>
      <p:italic r:id="rId21"/>
      <p:boldItalic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3" roundtripDataSignature="AMtx7mjQWngqUreYYQmdANhS57kaJv+2C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3" name="PEYTON ALLEN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-bold.fntdata"/><Relationship Id="rId11" Type="http://schemas.openxmlformats.org/officeDocument/2006/relationships/slide" Target="slides/slide6.xml"/><Relationship Id="rId22" Type="http://schemas.openxmlformats.org/officeDocument/2006/relationships/font" Target="fonts/Montserrat-boldItalic.fntdata"/><Relationship Id="rId10" Type="http://schemas.openxmlformats.org/officeDocument/2006/relationships/slide" Target="slides/slide5.xml"/><Relationship Id="rId21" Type="http://schemas.openxmlformats.org/officeDocument/2006/relationships/font" Target="fonts/Montserrat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customschemas.google.com/relationships/presentationmetadata" Target="meta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Montserrat-regular.fntdata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3-05-10T03:14:22.058">
    <p:pos x="6000" y="0"/>
    <p:text>Is this format strange?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Awt4W6Ms"/>
      </p:ext>
    </p:extLst>
  </p:cm>
  <p:cm authorId="0" idx="2" dt="2023-05-10T03:14:22.058">
    <p:pos x="6000" y="0"/>
    <p:text>I'd like to add your picture if you send me one :)</p:text>
    <p:extLst>
      <p:ext uri="{C676402C-5697-4E1C-873F-D02D1690AC5C}">
        <p15:threadingInfo timeZoneBias="0">
          <p15:parentCm authorId="0" idx="1"/>
        </p15:threadingInfo>
      </p:ext>
      <p:ext uri="http://customooxmlschemas.google.com/">
        <go:slidesCustomData xmlns:go="http://customooxmlschemas.google.com/" commentPostId="AAAAwt4W6Mw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3" dt="2023-05-10T03:16:01.173">
    <p:pos x="6000" y="0"/>
    <p:text>This is more of a placeholder slide for the videos to be cut into the recording formally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Awt4W6M4"/>
      </p:ext>
    </p:extLs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To observe this data, a rank-based nonparametric test was utilized. The Kruskal-Wallis test was run twice: once to observe the significance of contact type within interaction, and again to observe the significance of species type on interaction. 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Of the total observations, 57.8% of encounters resulted in non-grooming contact, 35% resulted in grooming contact, and 7.2% resulted in embrace. Based upon the raw data, there seems to be a pattern based on contact type which details a non-grooming encounter taking place before and after a grooming session; this was primarily reported in the Hoolock Hoolock gibbons. 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Arial"/>
                <a:ea typeface="Arial"/>
                <a:cs typeface="Arial"/>
                <a:sym typeface="Arial"/>
              </a:rPr>
              <a:t>Despite the noticeable difference between the total interaction types displayed in the table, data analysis using Kruskal-Wallis methods yielded that the results are not statistically significant. Therefore, the hypothesis is not supported by this dataset; there are no significant interspecific differences. 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US" sz="11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After analyzing my data, I found no significant relationship between pair bond strength and affiliative touch. However, I did observe differences in the frequency of affiliative touch behaviors (and bouts of grooming) among both genera.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41bbf19dca_0_9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g241bbf19dca_0_9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405e48ee2c_0_1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g2405e48ee2c_0_1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405e48ee2c_0_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·         Research on gibbon social behavior is sparse in comparison to other ape species. This is primarily due to the fact that gibbons are perceived as being cognitively &amp; socially inept compared to great apes.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·         Gibbons live in relatively small social groups which are maintained over time through pair bonding. (Pair bonding details)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·         Most research to date has focused on grooming and close proximity to quantify the strength of gibbon social bonds; however, gibbons display a wide variety of affiliative behaviors which may also be important in bond development and maintenance.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g2405e48ee2c_0_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·         The goal of my study was to examine the relationship between pair bond strength and affiliative touch among two genera of gibbons (Nomascus spp. &amp; Hoolock spp).</a:t>
            </a:r>
            <a:endParaRPr/>
          </a:p>
          <a:p>
            <a:pPr indent="0" lvl="0" marL="457200" rtl="0" algn="l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·         I predicted that gibbon pairs with stronger bonds would exhibit an increased frequency in affiliative touch behaviors. I also examined whether there were different forms of affiliative touch among the two genera.</a:t>
            </a:r>
            <a:endParaRPr/>
          </a:p>
        </p:txBody>
      </p:sp>
      <p:sp>
        <p:nvSpPr>
          <p:cNvPr id="116" name="Google Shape;116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41b9e2ee76_0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 predicted that there would be small interspecific </a:t>
            </a:r>
            <a:r>
              <a:rPr lang="en-US"/>
              <a:t>differences, allowing us to understand the importance of each touch based interaction;. I thought that certain interactions held a social weight, for example a handshake vs a hug for us, grooming vs embracing for them. </a:t>
            </a:r>
            <a:endParaRPr/>
          </a:p>
        </p:txBody>
      </p:sp>
      <p:sp>
        <p:nvSpPr>
          <p:cNvPr id="127" name="Google Shape;127;g241b9e2ee76_0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41bbf19dca_0_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only 20 minutes out of each recording were used</a:t>
            </a:r>
            <a:endParaRPr/>
          </a:p>
        </p:txBody>
      </p:sp>
      <p:sp>
        <p:nvSpPr>
          <p:cNvPr id="138" name="Google Shape;138;g241bbf19dca_0_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41bbf19dca_0_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Charted in notebook, timed for 20 minutes, not recorded videos</a:t>
            </a:r>
            <a:endParaRPr/>
          </a:p>
        </p:txBody>
      </p:sp>
      <p:sp>
        <p:nvSpPr>
          <p:cNvPr id="149" name="Google Shape;149;g241bbf19dca_0_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41bbf19dca_0_7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g241bbf19dca_0_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1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1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1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1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youtu.be/ZONKHOdQA5k" TargetMode="External"/><Relationship Id="rId4" Type="http://schemas.openxmlformats.org/officeDocument/2006/relationships/hyperlink" Target="https://youtu.be/033wTIWkh1E" TargetMode="External"/><Relationship Id="rId5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comments" Target="../comments/comment1.xml"/><Relationship Id="rId4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hyperlink" Target="https://pixels.com/profiles/margaret-saheed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14.png"/><Relationship Id="rId5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comments" Target="../comments/comment2.xml"/><Relationship Id="rId4" Type="http://schemas.openxmlformats.org/officeDocument/2006/relationships/hyperlink" Target="http://drive.google.com/file/d/1xsfQugeL_foo1apcPENcFRhbJ8OptDXE/view" TargetMode="External"/><Relationship Id="rId5" Type="http://schemas.openxmlformats.org/officeDocument/2006/relationships/image" Target="../media/image1.png"/><Relationship Id="rId6" Type="http://schemas.openxmlformats.org/officeDocument/2006/relationships/hyperlink" Target="http://drive.google.com/file/d/16df6yeiYm4DwqLlXHKLJgGAJscazQarj/view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09"/>
            <a:ext cx="12192369" cy="6857792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 txBox="1"/>
          <p:nvPr>
            <p:ph type="ctrTitle"/>
          </p:nvPr>
        </p:nvSpPr>
        <p:spPr>
          <a:xfrm>
            <a:off x="218875" y="2660150"/>
            <a:ext cx="11754600" cy="1281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-US" sz="3900">
                <a:solidFill>
                  <a:schemeClr val="lt1"/>
                </a:solidFill>
              </a:rPr>
              <a:t>On the Importance of Touch and Embrace in Gibbons: </a:t>
            </a:r>
            <a:endParaRPr b="1" sz="39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-US" sz="3900">
                <a:solidFill>
                  <a:schemeClr val="lt1"/>
                </a:solidFill>
              </a:rPr>
              <a:t>A Comparative Study of the Gibbon Genera </a:t>
            </a:r>
            <a:r>
              <a:rPr b="1" i="1" lang="en-US" sz="3900">
                <a:solidFill>
                  <a:schemeClr val="lt1"/>
                </a:solidFill>
              </a:rPr>
              <a:t>Nomascus</a:t>
            </a:r>
            <a:r>
              <a:rPr b="1" lang="en-US" sz="3900">
                <a:solidFill>
                  <a:schemeClr val="lt1"/>
                </a:solidFill>
              </a:rPr>
              <a:t> and </a:t>
            </a:r>
            <a:r>
              <a:rPr b="1" i="1" lang="en-US" sz="3900">
                <a:solidFill>
                  <a:schemeClr val="lt1"/>
                </a:solidFill>
              </a:rPr>
              <a:t>Hoolock</a:t>
            </a:r>
            <a:endParaRPr b="1" i="1" sz="3900">
              <a:solidFill>
                <a:schemeClr val="lt1"/>
              </a:solidFill>
            </a:endParaRPr>
          </a:p>
        </p:txBody>
      </p:sp>
      <p:sp>
        <p:nvSpPr>
          <p:cNvPr id="90" name="Google Shape;90;p1"/>
          <p:cNvSpPr txBox="1"/>
          <p:nvPr>
            <p:ph idx="1" type="subTitle"/>
          </p:nvPr>
        </p:nvSpPr>
        <p:spPr>
          <a:xfrm>
            <a:off x="1524175" y="4170965"/>
            <a:ext cx="9144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</a:pPr>
            <a:r>
              <a:rPr lang="en-US" sz="3000">
                <a:solidFill>
                  <a:srgbClr val="D9D9D9"/>
                </a:solidFill>
              </a:rPr>
              <a:t>Peyton A. Allen</a:t>
            </a:r>
            <a:endParaRPr sz="3000">
              <a:solidFill>
                <a:srgbClr val="D9D9D9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587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005587"/>
                </a:solidFill>
              </a:rPr>
              <a:t>Data Analysis</a:t>
            </a:r>
            <a:endParaRPr b="1">
              <a:solidFill>
                <a:srgbClr val="0055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6"/>
          <p:cNvSpPr txBox="1"/>
          <p:nvPr>
            <p:ph idx="1" type="body"/>
          </p:nvPr>
        </p:nvSpPr>
        <p:spPr>
          <a:xfrm>
            <a:off x="762000" y="1695525"/>
            <a:ext cx="42531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Statistical Test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Kruskal-Wallis Test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-2921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Observations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Non-Grooming: 57.8%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Grooming: 35%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Embrace: 7.2%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  <a:p>
            <a:pPr indent="-2921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Results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N</a:t>
            </a:r>
            <a:r>
              <a:rPr lang="en-US"/>
              <a:t>o </a:t>
            </a:r>
            <a:r>
              <a:rPr lang="en-US"/>
              <a:t>significant differences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…but pattern observed!</a:t>
            </a:r>
            <a:endParaRPr/>
          </a:p>
        </p:txBody>
      </p:sp>
      <p:cxnSp>
        <p:nvCxnSpPr>
          <p:cNvPr id="198" name="Google Shape;198;p6"/>
          <p:cNvCxnSpPr/>
          <p:nvPr/>
        </p:nvCxnSpPr>
        <p:spPr>
          <a:xfrm flipH="1" rot="10800000">
            <a:off x="838200" y="1528551"/>
            <a:ext cx="10515600" cy="13648"/>
          </a:xfrm>
          <a:prstGeom prst="straightConnector1">
            <a:avLst/>
          </a:prstGeom>
          <a:noFill/>
          <a:ln cap="flat" cmpd="sng" w="38100">
            <a:solidFill>
              <a:srgbClr val="FFCD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99" name="Google Shape;199;p6"/>
          <p:cNvCxnSpPr/>
          <p:nvPr/>
        </p:nvCxnSpPr>
        <p:spPr>
          <a:xfrm flipH="1" rot="10800000">
            <a:off x="838200" y="6003572"/>
            <a:ext cx="10515600" cy="13648"/>
          </a:xfrm>
          <a:prstGeom prst="straightConnector1">
            <a:avLst/>
          </a:prstGeom>
          <a:noFill/>
          <a:ln cap="flat" cmpd="sng" w="38100">
            <a:solidFill>
              <a:srgbClr val="FFCD00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00" name="Google Shape;200;p6"/>
          <p:cNvPicPr preferRelativeResize="0"/>
          <p:nvPr/>
        </p:nvPicPr>
        <p:blipFill rotWithShape="1">
          <a:blip r:embed="rId3">
            <a:alphaModFix/>
          </a:blip>
          <a:srcRect b="30240" l="4000" r="2750" t="574"/>
          <a:stretch/>
        </p:blipFill>
        <p:spPr>
          <a:xfrm>
            <a:off x="4806198" y="1821125"/>
            <a:ext cx="7218576" cy="3767125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1" name="Google Shape;201;p6"/>
          <p:cNvSpPr txBox="1"/>
          <p:nvPr>
            <p:ph idx="11" type="ftr"/>
          </p:nvPr>
        </p:nvSpPr>
        <p:spPr>
          <a:xfrm>
            <a:off x="838200" y="6432550"/>
            <a:ext cx="1051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CCCCCC"/>
                </a:solidFill>
              </a:rPr>
              <a:t> 		Privacy Notice: Do not record or reproduce. 				                                                                                             </a:t>
            </a:r>
            <a:fld id="{00000000-1234-1234-1234-123412341234}" type="slidenum">
              <a:rPr lang="en-US" sz="1600">
                <a:solidFill>
                  <a:srgbClr val="CCCCCC"/>
                </a:solidFill>
              </a:rPr>
              <a:t>‹#›</a:t>
            </a:fld>
            <a:endParaRPr sz="1600">
              <a:solidFill>
                <a:srgbClr val="CCCCCC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587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005587"/>
                </a:solidFill>
              </a:rPr>
              <a:t>Future Research</a:t>
            </a:r>
            <a:endParaRPr b="1">
              <a:solidFill>
                <a:srgbClr val="0055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7"/>
          <p:cNvSpPr txBox="1"/>
          <p:nvPr>
            <p:ph idx="1" type="body"/>
          </p:nvPr>
        </p:nvSpPr>
        <p:spPr>
          <a:xfrm>
            <a:off x="838200" y="1597025"/>
            <a:ext cx="55803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0000"/>
                </a:solidFill>
              </a:rPr>
              <a:t>Future Considerations: </a:t>
            </a:r>
            <a:r>
              <a:rPr lang="en-US">
                <a:solidFill>
                  <a:srgbClr val="000000"/>
                </a:solidFill>
              </a:rPr>
              <a:t>Reciprocity of affiliative behaviors &amp; increase sample size</a:t>
            </a:r>
            <a:r>
              <a:rPr b="1" lang="en-US">
                <a:solidFill>
                  <a:srgbClr val="000000"/>
                </a:solidFill>
              </a:rPr>
              <a:t> </a:t>
            </a:r>
            <a:endParaRPr b="1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0000"/>
                </a:solidFill>
              </a:rPr>
              <a:t>Functional differences: </a:t>
            </a:r>
            <a:r>
              <a:rPr lang="en-US">
                <a:solidFill>
                  <a:srgbClr val="000000"/>
                </a:solidFill>
              </a:rPr>
              <a:t>of embrace, touch, &amp; grooming behaviors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0000"/>
                </a:solidFill>
              </a:rPr>
              <a:t>Future Studies:</a:t>
            </a:r>
            <a:r>
              <a:rPr lang="en-US">
                <a:solidFill>
                  <a:srgbClr val="000000"/>
                </a:solidFill>
              </a:rPr>
              <a:t> intraspecific differences &amp; influence of context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cxnSp>
        <p:nvCxnSpPr>
          <p:cNvPr id="208" name="Google Shape;208;p7"/>
          <p:cNvCxnSpPr/>
          <p:nvPr/>
        </p:nvCxnSpPr>
        <p:spPr>
          <a:xfrm flipH="1" rot="10800000">
            <a:off x="838200" y="1528551"/>
            <a:ext cx="10515600" cy="13648"/>
          </a:xfrm>
          <a:prstGeom prst="straightConnector1">
            <a:avLst/>
          </a:prstGeom>
          <a:noFill/>
          <a:ln cap="flat" cmpd="sng" w="38100">
            <a:solidFill>
              <a:srgbClr val="FFCD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9" name="Google Shape;209;p7"/>
          <p:cNvCxnSpPr/>
          <p:nvPr/>
        </p:nvCxnSpPr>
        <p:spPr>
          <a:xfrm flipH="1" rot="10800000">
            <a:off x="838200" y="6003572"/>
            <a:ext cx="10515600" cy="13648"/>
          </a:xfrm>
          <a:prstGeom prst="straightConnector1">
            <a:avLst/>
          </a:prstGeom>
          <a:noFill/>
          <a:ln cap="flat" cmpd="sng" w="38100">
            <a:solidFill>
              <a:srgbClr val="FFCD00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10" name="Google Shape;210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18500" y="1812000"/>
            <a:ext cx="5102950" cy="3921784"/>
          </a:xfrm>
          <a:prstGeom prst="rect">
            <a:avLst/>
          </a:prstGeom>
          <a:noFill/>
          <a:ln cap="flat" cmpd="sng" w="28575">
            <a:solidFill>
              <a:srgbClr val="005587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11" name="Google Shape;211;p7"/>
          <p:cNvSpPr txBox="1"/>
          <p:nvPr/>
        </p:nvSpPr>
        <p:spPr>
          <a:xfrm>
            <a:off x="10173801" y="5529822"/>
            <a:ext cx="15099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rPr>
              <a:t>@gibbonconservationcenter</a:t>
            </a:r>
            <a:endParaRPr sz="600">
              <a:solidFill>
                <a:srgbClr val="B7B7B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2" name="Google Shape;212;p7"/>
          <p:cNvSpPr txBox="1"/>
          <p:nvPr>
            <p:ph idx="11" type="ftr"/>
          </p:nvPr>
        </p:nvSpPr>
        <p:spPr>
          <a:xfrm>
            <a:off x="838200" y="6432550"/>
            <a:ext cx="1051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CCCCCC"/>
                </a:solidFill>
              </a:rPr>
              <a:t> 		Privacy Notice: Do not record or reproduce. 				                                                                                           </a:t>
            </a:r>
            <a:fld id="{00000000-1234-1234-1234-123412341234}" type="slidenum">
              <a:rPr lang="en-US" sz="1600">
                <a:solidFill>
                  <a:srgbClr val="CCCCCC"/>
                </a:solidFill>
              </a:rPr>
              <a:t>‹#›</a:t>
            </a:fld>
            <a:endParaRPr sz="1600">
              <a:solidFill>
                <a:srgbClr val="CCCCCC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587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005587"/>
                </a:solidFill>
                <a:latin typeface="Calibri"/>
                <a:ea typeface="Calibri"/>
                <a:cs typeface="Calibri"/>
                <a:sym typeface="Calibri"/>
              </a:rPr>
              <a:t>Acknowledgements  </a:t>
            </a:r>
            <a:endParaRPr b="1">
              <a:solidFill>
                <a:srgbClr val="0055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10"/>
          <p:cNvSpPr txBox="1"/>
          <p:nvPr>
            <p:ph idx="1" type="body"/>
          </p:nvPr>
        </p:nvSpPr>
        <p:spPr>
          <a:xfrm>
            <a:off x="685800" y="1597025"/>
            <a:ext cx="63324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/>
              <a:t>Special thanks to you all!</a:t>
            </a:r>
            <a:endParaRPr sz="2300"/>
          </a:p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500"/>
          </a:p>
          <a:p>
            <a:pPr indent="-3746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300"/>
              <a:buChar char="-"/>
            </a:pPr>
            <a:r>
              <a:rPr lang="en-US" sz="2300"/>
              <a:t>Britt Florkiewicz (UCLA Mentor)</a:t>
            </a:r>
            <a:endParaRPr sz="2300"/>
          </a:p>
          <a:p>
            <a:pPr indent="-3746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300"/>
              <a:buChar char="-"/>
            </a:pPr>
            <a:r>
              <a:rPr lang="en-US" sz="2300"/>
              <a:t>Syd, Ethan, Bella (for reading over every paper)</a:t>
            </a:r>
            <a:endParaRPr sz="2300"/>
          </a:p>
          <a:p>
            <a:pPr indent="-3746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300"/>
              <a:buChar char="-"/>
            </a:pPr>
            <a:r>
              <a:rPr lang="en-US" sz="2300"/>
              <a:t>GCC Instagram (photography)</a:t>
            </a:r>
            <a:endParaRPr sz="2300"/>
          </a:p>
          <a:p>
            <a:pPr indent="-3746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300"/>
              <a:buChar char="-"/>
            </a:pPr>
            <a:r>
              <a:rPr lang="en-US" sz="2300"/>
              <a:t>Primate Keepers at the LA Zoo &amp; GCC</a:t>
            </a:r>
            <a:endParaRPr sz="2300"/>
          </a:p>
          <a:p>
            <a:pPr indent="-3746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300"/>
              <a:buChar char="-"/>
            </a:pPr>
            <a:r>
              <a:rPr lang="en-US" sz="2300"/>
              <a:t>All my lovely apes at both the LA Zoo and GCC, I hope to work with you again soon!</a:t>
            </a:r>
            <a:endParaRPr sz="23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sz="2300"/>
              <a:t>&amp; For your attention today</a:t>
            </a:r>
            <a:endParaRPr sz="2300"/>
          </a:p>
        </p:txBody>
      </p:sp>
      <p:cxnSp>
        <p:nvCxnSpPr>
          <p:cNvPr id="219" name="Google Shape;219;p10"/>
          <p:cNvCxnSpPr/>
          <p:nvPr/>
        </p:nvCxnSpPr>
        <p:spPr>
          <a:xfrm flipH="1" rot="10800000">
            <a:off x="838200" y="1528551"/>
            <a:ext cx="10515600" cy="13648"/>
          </a:xfrm>
          <a:prstGeom prst="straightConnector1">
            <a:avLst/>
          </a:prstGeom>
          <a:noFill/>
          <a:ln cap="flat" cmpd="sng" w="38100">
            <a:solidFill>
              <a:srgbClr val="FFCD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0" name="Google Shape;220;p10"/>
          <p:cNvCxnSpPr/>
          <p:nvPr/>
        </p:nvCxnSpPr>
        <p:spPr>
          <a:xfrm flipH="1" rot="10800000">
            <a:off x="838200" y="6003572"/>
            <a:ext cx="10515600" cy="13648"/>
          </a:xfrm>
          <a:prstGeom prst="straightConnector1">
            <a:avLst/>
          </a:prstGeom>
          <a:noFill/>
          <a:ln cap="flat" cmpd="sng" w="38100">
            <a:solidFill>
              <a:srgbClr val="FFCD00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21" name="Google Shape;221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4949" y="1807275"/>
            <a:ext cx="3953001" cy="3931225"/>
          </a:xfrm>
          <a:prstGeom prst="rect">
            <a:avLst/>
          </a:prstGeom>
          <a:noFill/>
          <a:ln cap="flat" cmpd="sng" w="28575">
            <a:solidFill>
              <a:srgbClr val="005587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22" name="Google Shape;222;p10"/>
          <p:cNvSpPr txBox="1"/>
          <p:nvPr/>
        </p:nvSpPr>
        <p:spPr>
          <a:xfrm>
            <a:off x="7314950" y="5461575"/>
            <a:ext cx="1337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@gibbonconservationcenter</a:t>
            </a:r>
            <a:endParaRPr sz="6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3" name="Google Shape;223;p10"/>
          <p:cNvSpPr txBox="1"/>
          <p:nvPr>
            <p:ph idx="11" type="ftr"/>
          </p:nvPr>
        </p:nvSpPr>
        <p:spPr>
          <a:xfrm>
            <a:off x="838200" y="6432550"/>
            <a:ext cx="1051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CCCCCC"/>
                </a:solidFill>
              </a:rPr>
              <a:t> 		Privacy Notice: Do not record or reproduce. 				                                                                                           </a:t>
            </a:r>
            <a:fld id="{00000000-1234-1234-1234-123412341234}" type="slidenum">
              <a:rPr lang="en-US" sz="1600">
                <a:solidFill>
                  <a:srgbClr val="CCCCCC"/>
                </a:solidFill>
              </a:rPr>
              <a:t>‹#›</a:t>
            </a:fld>
            <a:endParaRPr sz="1600">
              <a:solidFill>
                <a:srgbClr val="CCCCCC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41bbf19dca_0_9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587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005587"/>
                </a:solidFill>
              </a:rPr>
              <a:t>Sources</a:t>
            </a:r>
            <a:endParaRPr b="1">
              <a:solidFill>
                <a:srgbClr val="0055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g241bbf19dca_0_98"/>
          <p:cNvSpPr txBox="1"/>
          <p:nvPr>
            <p:ph idx="1" type="body"/>
          </p:nvPr>
        </p:nvSpPr>
        <p:spPr>
          <a:xfrm>
            <a:off x="838200" y="1597363"/>
            <a:ext cx="63324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300"/>
              <a:t>Photos: GCC instagram, LA zoo website</a:t>
            </a:r>
            <a:endParaRPr sz="23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300"/>
              <a:t>Embrace video: </a:t>
            </a:r>
            <a:r>
              <a:rPr lang="en-US" sz="2300" u="sng">
                <a:solidFill>
                  <a:schemeClr val="hlink"/>
                </a:solidFill>
                <a:hlinkClick r:id="rId3"/>
              </a:rPr>
              <a:t>https://youtu.be/ZONKHOdQA5k</a:t>
            </a:r>
            <a:endParaRPr sz="23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300"/>
              <a:t>Grooming Video: </a:t>
            </a:r>
            <a:r>
              <a:rPr lang="en-US" sz="2300" u="sng">
                <a:solidFill>
                  <a:schemeClr val="hlink"/>
                </a:solidFill>
                <a:hlinkClick r:id="rId4"/>
              </a:rPr>
              <a:t>https://youtu.be/033wTIWkh1E</a:t>
            </a:r>
            <a:endParaRPr sz="2300"/>
          </a:p>
          <a:p>
            <a:pPr indent="0" lvl="0" marL="1828800" rtl="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sz="2300"/>
              <a:t>    (0:16-0:38)</a:t>
            </a:r>
            <a:endParaRPr sz="2300"/>
          </a:p>
        </p:txBody>
      </p:sp>
      <p:cxnSp>
        <p:nvCxnSpPr>
          <p:cNvPr id="230" name="Google Shape;230;g241bbf19dca_0_98"/>
          <p:cNvCxnSpPr/>
          <p:nvPr/>
        </p:nvCxnSpPr>
        <p:spPr>
          <a:xfrm flipH="1" rot="10800000">
            <a:off x="838200" y="1528699"/>
            <a:ext cx="10515600" cy="13500"/>
          </a:xfrm>
          <a:prstGeom prst="straightConnector1">
            <a:avLst/>
          </a:prstGeom>
          <a:noFill/>
          <a:ln cap="flat" cmpd="sng" w="38100">
            <a:solidFill>
              <a:srgbClr val="FFCD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1" name="Google Shape;231;g241bbf19dca_0_98"/>
          <p:cNvCxnSpPr/>
          <p:nvPr/>
        </p:nvCxnSpPr>
        <p:spPr>
          <a:xfrm flipH="1" rot="10800000">
            <a:off x="838200" y="6003720"/>
            <a:ext cx="10515600" cy="13500"/>
          </a:xfrm>
          <a:prstGeom prst="straightConnector1">
            <a:avLst/>
          </a:prstGeom>
          <a:noFill/>
          <a:ln cap="flat" cmpd="sng" w="38100">
            <a:solidFill>
              <a:srgbClr val="FFCD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32" name="Google Shape;232;g241bbf19dca_0_98"/>
          <p:cNvSpPr txBox="1"/>
          <p:nvPr>
            <p:ph idx="11" type="ftr"/>
          </p:nvPr>
        </p:nvSpPr>
        <p:spPr>
          <a:xfrm>
            <a:off x="838200" y="6432550"/>
            <a:ext cx="1051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CCCCCC"/>
                </a:solidFill>
              </a:rPr>
              <a:t> 		Privacy Notice: Do not record or reproduce. 				                                                                                           </a:t>
            </a:r>
            <a:fld id="{00000000-1234-1234-1234-123412341234}" type="slidenum">
              <a:rPr lang="en-US" sz="1600">
                <a:solidFill>
                  <a:srgbClr val="CCCCCC"/>
                </a:solidFill>
              </a:rPr>
              <a:t>‹#›</a:t>
            </a:fld>
            <a:endParaRPr sz="1600">
              <a:solidFill>
                <a:srgbClr val="CCCCCC"/>
              </a:solidFill>
            </a:endParaRPr>
          </a:p>
        </p:txBody>
      </p:sp>
      <p:pic>
        <p:nvPicPr>
          <p:cNvPr id="233" name="Google Shape;233;g241bbf19dca_0_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09675" y="1691300"/>
            <a:ext cx="3683275" cy="4163326"/>
          </a:xfrm>
          <a:prstGeom prst="rect">
            <a:avLst/>
          </a:prstGeom>
          <a:noFill/>
          <a:ln cap="flat" cmpd="sng" w="28575">
            <a:solidFill>
              <a:srgbClr val="005587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34" name="Google Shape;234;g241bbf19dca_0_98"/>
          <p:cNvSpPr txBox="1"/>
          <p:nvPr/>
        </p:nvSpPr>
        <p:spPr>
          <a:xfrm>
            <a:off x="7468050" y="5530588"/>
            <a:ext cx="1337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rgbClr val="F8FAFB"/>
                </a:solidFill>
                <a:latin typeface="Montserrat"/>
                <a:ea typeface="Montserrat"/>
                <a:cs typeface="Montserrat"/>
                <a:sym typeface="Montserrat"/>
              </a:rPr>
              <a:t>@gibbonconservationcenter</a:t>
            </a:r>
            <a:endParaRPr sz="600">
              <a:solidFill>
                <a:srgbClr val="F8FAF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405e48ee2c_0_12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587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005587"/>
                </a:solidFill>
              </a:rPr>
              <a:t>Researchers</a:t>
            </a:r>
            <a:endParaRPr b="1">
              <a:solidFill>
                <a:srgbClr val="0055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6" name="Google Shape;96;g2405e48ee2c_0_126"/>
          <p:cNvCxnSpPr/>
          <p:nvPr/>
        </p:nvCxnSpPr>
        <p:spPr>
          <a:xfrm flipH="1" rot="10800000">
            <a:off x="838200" y="1528699"/>
            <a:ext cx="10515600" cy="13500"/>
          </a:xfrm>
          <a:prstGeom prst="straightConnector1">
            <a:avLst/>
          </a:prstGeom>
          <a:noFill/>
          <a:ln cap="flat" cmpd="sng" w="38100">
            <a:solidFill>
              <a:srgbClr val="FFCD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" name="Google Shape;97;g2405e48ee2c_0_126"/>
          <p:cNvCxnSpPr/>
          <p:nvPr/>
        </p:nvCxnSpPr>
        <p:spPr>
          <a:xfrm flipH="1" rot="10800000">
            <a:off x="838200" y="6003720"/>
            <a:ext cx="10515600" cy="13500"/>
          </a:xfrm>
          <a:prstGeom prst="straightConnector1">
            <a:avLst/>
          </a:prstGeom>
          <a:noFill/>
          <a:ln cap="flat" cmpd="sng" w="38100">
            <a:solidFill>
              <a:srgbClr val="FFCD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8" name="Google Shape;98;g2405e48ee2c_0_126"/>
          <p:cNvSpPr txBox="1"/>
          <p:nvPr>
            <p:ph idx="11" type="ftr"/>
          </p:nvPr>
        </p:nvSpPr>
        <p:spPr>
          <a:xfrm>
            <a:off x="838200" y="6432550"/>
            <a:ext cx="1051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CCCCCC"/>
                </a:solidFill>
              </a:rPr>
              <a:t> 		Privacy Notice: Do not record or reproduce. 				                                                                                             </a:t>
            </a:r>
            <a:fld id="{00000000-1234-1234-1234-123412341234}" type="slidenum">
              <a:rPr lang="en-US" sz="1600">
                <a:solidFill>
                  <a:srgbClr val="CCCCCC"/>
                </a:solidFill>
              </a:rPr>
              <a:t>‹#›</a:t>
            </a:fld>
            <a:endParaRPr sz="1600">
              <a:solidFill>
                <a:srgbClr val="CCCCCC"/>
              </a:solidFill>
            </a:endParaRPr>
          </a:p>
        </p:txBody>
      </p:sp>
      <p:pic>
        <p:nvPicPr>
          <p:cNvPr id="99" name="Google Shape;99;g2405e48ee2c_0_1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3550" y="1777478"/>
            <a:ext cx="3571339" cy="3990962"/>
          </a:xfrm>
          <a:prstGeom prst="rect">
            <a:avLst/>
          </a:prstGeom>
          <a:noFill/>
          <a:ln cap="flat" cmpd="sng" w="19050">
            <a:solidFill>
              <a:srgbClr val="005587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0" name="Google Shape;100;g2405e48ee2c_0_126"/>
          <p:cNvSpPr txBox="1"/>
          <p:nvPr/>
        </p:nvSpPr>
        <p:spPr>
          <a:xfrm>
            <a:off x="4656400" y="1688475"/>
            <a:ext cx="6284700" cy="459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Peyton Allen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(She/They)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Anthropology &amp; Psychology (B.A. ‘25)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Mentor: Dr. Brittany Florkiewicz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(She/They)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Anthropology (Ph.D ‘22)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Psychology Department, Lyon University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405e48ee2c_0_3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587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005587"/>
                </a:solidFill>
              </a:rPr>
              <a:t>Background</a:t>
            </a:r>
            <a:endParaRPr b="1">
              <a:solidFill>
                <a:srgbClr val="0055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g2405e48ee2c_0_35"/>
          <p:cNvSpPr txBox="1"/>
          <p:nvPr>
            <p:ph idx="1" type="body"/>
          </p:nvPr>
        </p:nvSpPr>
        <p:spPr>
          <a:xfrm>
            <a:off x="838200" y="1825625"/>
            <a:ext cx="60228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Lack of research on “lesser” apes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Perceived cognitive differences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2921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Importance of gibbon research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Conservation efforts (SSPs)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Evolutionary origins of behavior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2921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b="1" lang="en-US"/>
              <a:t>My research: </a:t>
            </a:r>
            <a:r>
              <a:rPr lang="en-US"/>
              <a:t>touch-based interactions and social bonding in gibbons</a:t>
            </a:r>
            <a:endParaRPr/>
          </a:p>
        </p:txBody>
      </p:sp>
      <p:cxnSp>
        <p:nvCxnSpPr>
          <p:cNvPr id="107" name="Google Shape;107;g2405e48ee2c_0_35"/>
          <p:cNvCxnSpPr/>
          <p:nvPr/>
        </p:nvCxnSpPr>
        <p:spPr>
          <a:xfrm>
            <a:off x="838200" y="1542200"/>
            <a:ext cx="6022800" cy="27000"/>
          </a:xfrm>
          <a:prstGeom prst="straightConnector1">
            <a:avLst/>
          </a:prstGeom>
          <a:noFill/>
          <a:ln cap="flat" cmpd="sng" w="38100">
            <a:solidFill>
              <a:srgbClr val="FFCD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8" name="Google Shape;108;g2405e48ee2c_0_35"/>
          <p:cNvCxnSpPr/>
          <p:nvPr/>
        </p:nvCxnSpPr>
        <p:spPr>
          <a:xfrm flipH="1" rot="10800000">
            <a:off x="838200" y="6008525"/>
            <a:ext cx="6022800" cy="8700"/>
          </a:xfrm>
          <a:prstGeom prst="straightConnector1">
            <a:avLst/>
          </a:prstGeom>
          <a:noFill/>
          <a:ln cap="flat" cmpd="sng" w="38100">
            <a:solidFill>
              <a:srgbClr val="FFCD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09" name="Google Shape;109;g2405e48ee2c_0_35"/>
          <p:cNvSpPr txBox="1"/>
          <p:nvPr/>
        </p:nvSpPr>
        <p:spPr>
          <a:xfrm>
            <a:off x="7113549" y="6182691"/>
            <a:ext cx="38454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rgbClr val="F8FAFB"/>
                </a:solidFill>
                <a:latin typeface="Montserrat"/>
                <a:ea typeface="Montserrat"/>
                <a:cs typeface="Montserrat"/>
                <a:sym typeface="Montserrat"/>
              </a:rPr>
              <a:t>@gibbonconservationcenter</a:t>
            </a:r>
            <a:endParaRPr sz="600">
              <a:solidFill>
                <a:srgbClr val="F8FAF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0" name="Google Shape;110;g2405e48ee2c_0_35"/>
          <p:cNvSpPr txBox="1"/>
          <p:nvPr/>
        </p:nvSpPr>
        <p:spPr>
          <a:xfrm>
            <a:off x="9650175" y="6017237"/>
            <a:ext cx="3298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rgbClr val="F8FAFB"/>
                </a:solidFill>
                <a:latin typeface="Montserrat"/>
                <a:ea typeface="Montserrat"/>
                <a:cs typeface="Montserrat"/>
                <a:sym typeface="Montserrat"/>
              </a:rPr>
              <a:t>@gibbonconservationcenter</a:t>
            </a:r>
            <a:endParaRPr sz="600">
              <a:solidFill>
                <a:srgbClr val="F8FAF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1" name="Google Shape;111;g2405e48ee2c_0_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33350" y="1542200"/>
            <a:ext cx="4484573" cy="4466324"/>
          </a:xfrm>
          <a:prstGeom prst="rect">
            <a:avLst/>
          </a:prstGeom>
          <a:noFill/>
          <a:ln cap="flat" cmpd="sng" w="28575">
            <a:solidFill>
              <a:srgbClr val="005587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2" name="Google Shape;112;g2405e48ee2c_0_35"/>
          <p:cNvSpPr txBox="1"/>
          <p:nvPr/>
        </p:nvSpPr>
        <p:spPr>
          <a:xfrm>
            <a:off x="9192625" y="1569196"/>
            <a:ext cx="7036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@gibbonconservationcenter</a:t>
            </a:r>
            <a:endParaRPr b="1" sz="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g2405e48ee2c_0_35"/>
          <p:cNvSpPr txBox="1"/>
          <p:nvPr>
            <p:ph idx="11" type="ftr"/>
          </p:nvPr>
        </p:nvSpPr>
        <p:spPr>
          <a:xfrm>
            <a:off x="838200" y="6432550"/>
            <a:ext cx="1051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CCCCCC"/>
                </a:solidFill>
              </a:rPr>
              <a:t> 		Privacy Notice: Do not record or reproduce. 				                                                                                             </a:t>
            </a:r>
            <a:fld id="{00000000-1234-1234-1234-123412341234}" type="slidenum">
              <a:rPr lang="en-US" sz="1600">
                <a:solidFill>
                  <a:srgbClr val="CCCCCC"/>
                </a:solidFill>
              </a:rPr>
              <a:t>‹#›</a:t>
            </a:fld>
            <a:endParaRPr sz="1600">
              <a:solidFill>
                <a:srgbClr val="CCCCCC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587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005587"/>
                </a:solidFill>
              </a:rPr>
              <a:t>Diversity of Touch</a:t>
            </a:r>
            <a:r>
              <a:rPr b="1" lang="en-US">
                <a:solidFill>
                  <a:srgbClr val="00558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>
              <a:solidFill>
                <a:srgbClr val="0055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9" name="Google Shape;119;p3"/>
          <p:cNvCxnSpPr/>
          <p:nvPr/>
        </p:nvCxnSpPr>
        <p:spPr>
          <a:xfrm flipH="1" rot="10800000">
            <a:off x="838200" y="1528699"/>
            <a:ext cx="10515600" cy="13500"/>
          </a:xfrm>
          <a:prstGeom prst="straightConnector1">
            <a:avLst/>
          </a:prstGeom>
          <a:noFill/>
          <a:ln cap="flat" cmpd="sng" w="38100">
            <a:solidFill>
              <a:srgbClr val="FFCD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0" name="Google Shape;120;p3"/>
          <p:cNvCxnSpPr/>
          <p:nvPr/>
        </p:nvCxnSpPr>
        <p:spPr>
          <a:xfrm flipH="1" rot="10800000">
            <a:off x="838200" y="6003720"/>
            <a:ext cx="10515600" cy="13500"/>
          </a:xfrm>
          <a:prstGeom prst="straightConnector1">
            <a:avLst/>
          </a:prstGeom>
          <a:noFill/>
          <a:ln cap="flat" cmpd="sng" w="38100">
            <a:solidFill>
              <a:srgbClr val="FFCD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1" name="Google Shape;121;p3"/>
          <p:cNvSpPr txBox="1"/>
          <p:nvPr/>
        </p:nvSpPr>
        <p:spPr>
          <a:xfrm>
            <a:off x="5128350" y="1766900"/>
            <a:ext cx="6284700" cy="459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Grooming</a:t>
            </a:r>
            <a:r>
              <a:rPr b="1" lang="en-US" sz="2800"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use of fingers to separate hairs in an effort to see beneath</a:t>
            </a: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Non-Grooming</a:t>
            </a:r>
            <a:r>
              <a:rPr b="1" lang="en-US" sz="2800"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petting, huddling, one or both hands/feet placed on the recipient in a resting position</a:t>
            </a: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Embrace</a:t>
            </a:r>
            <a:r>
              <a:rPr b="1" lang="en-US" sz="2800"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one or both arms/legs covering the recipient in the sitting position</a:t>
            </a: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19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" name="Google Shape;122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1819125"/>
            <a:ext cx="3878701" cy="3907651"/>
          </a:xfrm>
          <a:prstGeom prst="rect">
            <a:avLst/>
          </a:prstGeom>
          <a:noFill/>
          <a:ln cap="flat" cmpd="sng" w="19050">
            <a:solidFill>
              <a:srgbClr val="005587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3" name="Google Shape;123;p3"/>
          <p:cNvSpPr txBox="1"/>
          <p:nvPr/>
        </p:nvSpPr>
        <p:spPr>
          <a:xfrm>
            <a:off x="3567200" y="5448293"/>
            <a:ext cx="37485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rgbClr val="EFEFEF"/>
                </a:solidFill>
                <a:latin typeface="Calibri"/>
                <a:ea typeface="Calibri"/>
                <a:cs typeface="Calibri"/>
                <a:sym typeface="Calibri"/>
              </a:rPr>
              <a:t>by </a:t>
            </a:r>
            <a:r>
              <a:rPr lang="en-US" sz="700">
                <a:solidFill>
                  <a:srgbClr val="EFEFEF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Margaret Saheed</a:t>
            </a:r>
            <a:endParaRPr sz="1000">
              <a:solidFill>
                <a:srgbClr val="EFEFE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3"/>
          <p:cNvSpPr txBox="1"/>
          <p:nvPr>
            <p:ph idx="11" type="ftr"/>
          </p:nvPr>
        </p:nvSpPr>
        <p:spPr>
          <a:xfrm>
            <a:off x="838200" y="6432550"/>
            <a:ext cx="1051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CCCCCC"/>
                </a:solidFill>
              </a:rPr>
              <a:t> 		Privacy Notice: Do not record or reproduce. 				                                                                                             </a:t>
            </a:r>
            <a:fld id="{00000000-1234-1234-1234-123412341234}" type="slidenum">
              <a:rPr lang="en-US" sz="1600">
                <a:solidFill>
                  <a:srgbClr val="CCCCCC"/>
                </a:solidFill>
              </a:rPr>
              <a:t>‹#›</a:t>
            </a:fld>
            <a:endParaRPr sz="1600">
              <a:solidFill>
                <a:srgbClr val="CCCCCC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41b9e2ee76_0_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587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005587"/>
                </a:solidFill>
              </a:rPr>
              <a:t>Predictions</a:t>
            </a:r>
            <a:endParaRPr b="1">
              <a:solidFill>
                <a:srgbClr val="0055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0" name="Google Shape;130;g241b9e2ee76_0_6"/>
          <p:cNvCxnSpPr/>
          <p:nvPr/>
        </p:nvCxnSpPr>
        <p:spPr>
          <a:xfrm flipH="1" rot="10800000">
            <a:off x="838200" y="1528699"/>
            <a:ext cx="10515600" cy="13500"/>
          </a:xfrm>
          <a:prstGeom prst="straightConnector1">
            <a:avLst/>
          </a:prstGeom>
          <a:noFill/>
          <a:ln cap="flat" cmpd="sng" w="38100">
            <a:solidFill>
              <a:srgbClr val="FFCD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1" name="Google Shape;131;g241b9e2ee76_0_6"/>
          <p:cNvCxnSpPr/>
          <p:nvPr/>
        </p:nvCxnSpPr>
        <p:spPr>
          <a:xfrm flipH="1" rot="10800000">
            <a:off x="838200" y="6003720"/>
            <a:ext cx="10515600" cy="13500"/>
          </a:xfrm>
          <a:prstGeom prst="straightConnector1">
            <a:avLst/>
          </a:prstGeom>
          <a:noFill/>
          <a:ln cap="flat" cmpd="sng" w="38100">
            <a:solidFill>
              <a:srgbClr val="FFCD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2" name="Google Shape;132;g241b9e2ee76_0_6"/>
          <p:cNvSpPr txBox="1"/>
          <p:nvPr>
            <p:ph idx="11" type="ftr"/>
          </p:nvPr>
        </p:nvSpPr>
        <p:spPr>
          <a:xfrm>
            <a:off x="838200" y="6432550"/>
            <a:ext cx="1051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CCCCCC"/>
                </a:solidFill>
              </a:rPr>
              <a:t> 		Privacy Notice: Do not record or reproduce. 				                                                                                             </a:t>
            </a:r>
            <a:fld id="{00000000-1234-1234-1234-123412341234}" type="slidenum">
              <a:rPr lang="en-US" sz="1600">
                <a:solidFill>
                  <a:srgbClr val="CCCCCC"/>
                </a:solidFill>
              </a:rPr>
              <a:t>‹#›</a:t>
            </a:fld>
            <a:endParaRPr sz="1600">
              <a:solidFill>
                <a:srgbClr val="CCCCCC"/>
              </a:solidFill>
            </a:endParaRPr>
          </a:p>
        </p:txBody>
      </p:sp>
      <p:pic>
        <p:nvPicPr>
          <p:cNvPr id="133" name="Google Shape;133;g241b9e2ee76_0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93675" y="2282312"/>
            <a:ext cx="4360126" cy="3318538"/>
          </a:xfrm>
          <a:prstGeom prst="rect">
            <a:avLst/>
          </a:prstGeom>
          <a:noFill/>
          <a:ln cap="flat" cmpd="sng" w="28575">
            <a:solidFill>
              <a:srgbClr val="005587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4" name="Google Shape;134;g241b9e2ee76_0_6"/>
          <p:cNvSpPr txBox="1"/>
          <p:nvPr/>
        </p:nvSpPr>
        <p:spPr>
          <a:xfrm>
            <a:off x="7181408" y="5323147"/>
            <a:ext cx="1268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rgbClr val="F8FAFB"/>
                </a:solidFill>
                <a:latin typeface="Montserrat"/>
                <a:ea typeface="Montserrat"/>
                <a:cs typeface="Montserrat"/>
                <a:sym typeface="Montserrat"/>
              </a:rPr>
              <a:t>@gibbonconservationcenter</a:t>
            </a:r>
            <a:endParaRPr sz="600">
              <a:solidFill>
                <a:srgbClr val="F8FAF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5" name="Google Shape;135;g241b9e2ee76_0_6"/>
          <p:cNvSpPr txBox="1"/>
          <p:nvPr/>
        </p:nvSpPr>
        <p:spPr>
          <a:xfrm>
            <a:off x="897200" y="1689163"/>
            <a:ext cx="6022800" cy="46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88925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0"/>
              <a:buChar char="•"/>
            </a:pPr>
            <a:r>
              <a:rPr b="1" lang="en-US" sz="27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Prediction 1: </a:t>
            </a:r>
            <a:r>
              <a:rPr lang="en-US" sz="27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Gibbons with stronger pair bonds will exhibit more touch-based interactions</a:t>
            </a:r>
            <a:endParaRPr sz="2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8925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0"/>
              <a:buChar char="•"/>
            </a:pPr>
            <a:r>
              <a:rPr b="1" lang="en-US" sz="27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Prediction 2: </a:t>
            </a:r>
            <a:r>
              <a:rPr lang="en-US" sz="27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Gibbons should exhibit more grooming behaviors than touch-based behaviors</a:t>
            </a:r>
            <a:endParaRPr sz="2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8925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0"/>
              <a:buFont typeface="Calibri"/>
              <a:buChar char="•"/>
            </a:pPr>
            <a:r>
              <a:rPr b="1" lang="en-US" sz="27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Explore:</a:t>
            </a:r>
            <a:r>
              <a:rPr lang="en-US" sz="27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differences among genera &amp; species? </a:t>
            </a:r>
            <a:endParaRPr sz="2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41bbf19dca_0_1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>
                <a:solidFill>
                  <a:srgbClr val="005587"/>
                </a:solidFill>
              </a:rPr>
              <a:t>Data Collection From GCC</a:t>
            </a:r>
            <a:endParaRPr b="1">
              <a:solidFill>
                <a:srgbClr val="005587"/>
              </a:solidFill>
            </a:endParaRPr>
          </a:p>
        </p:txBody>
      </p:sp>
      <p:cxnSp>
        <p:nvCxnSpPr>
          <p:cNvPr id="141" name="Google Shape;141;g241bbf19dca_0_15"/>
          <p:cNvCxnSpPr/>
          <p:nvPr/>
        </p:nvCxnSpPr>
        <p:spPr>
          <a:xfrm flipH="1" rot="10800000">
            <a:off x="838200" y="1528699"/>
            <a:ext cx="10515600" cy="13500"/>
          </a:xfrm>
          <a:prstGeom prst="straightConnector1">
            <a:avLst/>
          </a:prstGeom>
          <a:noFill/>
          <a:ln cap="flat" cmpd="sng" w="38100">
            <a:solidFill>
              <a:srgbClr val="FFCD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2" name="Google Shape;142;g241bbf19dca_0_15"/>
          <p:cNvCxnSpPr/>
          <p:nvPr/>
        </p:nvCxnSpPr>
        <p:spPr>
          <a:xfrm flipH="1" rot="10800000">
            <a:off x="838200" y="6003720"/>
            <a:ext cx="10515600" cy="13500"/>
          </a:xfrm>
          <a:prstGeom prst="straightConnector1">
            <a:avLst/>
          </a:prstGeom>
          <a:noFill/>
          <a:ln cap="flat" cmpd="sng" w="38100">
            <a:solidFill>
              <a:srgbClr val="FFCD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3" name="Google Shape;143;g241bbf19dca_0_15"/>
          <p:cNvSpPr txBox="1"/>
          <p:nvPr>
            <p:ph idx="11" type="ftr"/>
          </p:nvPr>
        </p:nvSpPr>
        <p:spPr>
          <a:xfrm>
            <a:off x="838200" y="6432550"/>
            <a:ext cx="1051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CCCCCC"/>
                </a:solidFill>
              </a:rPr>
              <a:t> 		Privacy Notice: Do not record or reproduce. 				                                                                                             </a:t>
            </a:r>
            <a:fld id="{00000000-1234-1234-1234-123412341234}" type="slidenum">
              <a:rPr lang="en-US" sz="1600">
                <a:solidFill>
                  <a:srgbClr val="CCCCCC"/>
                </a:solidFill>
              </a:rPr>
              <a:t>‹#›</a:t>
            </a:fld>
            <a:endParaRPr sz="1600">
              <a:solidFill>
                <a:srgbClr val="CCCCCC"/>
              </a:solidFill>
            </a:endParaRPr>
          </a:p>
        </p:txBody>
      </p:sp>
      <p:pic>
        <p:nvPicPr>
          <p:cNvPr id="144" name="Google Shape;144;g241bbf19dca_0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1949512"/>
            <a:ext cx="4241805" cy="3646911"/>
          </a:xfrm>
          <a:prstGeom prst="rect">
            <a:avLst/>
          </a:prstGeom>
          <a:noFill/>
          <a:ln cap="flat" cmpd="sng" w="19050">
            <a:solidFill>
              <a:srgbClr val="005587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5" name="Google Shape;145;g241bbf19dca_0_15"/>
          <p:cNvSpPr txBox="1"/>
          <p:nvPr/>
        </p:nvSpPr>
        <p:spPr>
          <a:xfrm>
            <a:off x="3486349" y="5290273"/>
            <a:ext cx="15939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rPr>
              <a:t>@gibbonconservationcenter</a:t>
            </a:r>
            <a:endParaRPr sz="600">
              <a:solidFill>
                <a:srgbClr val="B7B7B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6" name="Google Shape;146;g241bbf19dca_0_15"/>
          <p:cNvSpPr txBox="1"/>
          <p:nvPr/>
        </p:nvSpPr>
        <p:spPr>
          <a:xfrm>
            <a:off x="5331000" y="1891575"/>
            <a:ext cx="6022800" cy="36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21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Species: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White-cheeked gibbons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Eastern Hoolock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Western Hoolock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921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•"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Methods: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Focal Sampling (2015)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hour video recordings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Sample by pair (N = 7)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Coded social interactions (2022)</a:t>
            </a:r>
            <a:endParaRPr sz="2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41bbf19dca_0_2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>
                <a:solidFill>
                  <a:srgbClr val="005587"/>
                </a:solidFill>
              </a:rPr>
              <a:t>Data Collection at Los Angeles Zoo</a:t>
            </a:r>
            <a:endParaRPr b="1">
              <a:solidFill>
                <a:srgbClr val="005587"/>
              </a:solidFill>
            </a:endParaRPr>
          </a:p>
        </p:txBody>
      </p:sp>
      <p:cxnSp>
        <p:nvCxnSpPr>
          <p:cNvPr id="152" name="Google Shape;152;g241bbf19dca_0_25"/>
          <p:cNvCxnSpPr/>
          <p:nvPr/>
        </p:nvCxnSpPr>
        <p:spPr>
          <a:xfrm flipH="1" rot="10800000">
            <a:off x="838200" y="1528699"/>
            <a:ext cx="10515600" cy="13500"/>
          </a:xfrm>
          <a:prstGeom prst="straightConnector1">
            <a:avLst/>
          </a:prstGeom>
          <a:noFill/>
          <a:ln cap="flat" cmpd="sng" w="38100">
            <a:solidFill>
              <a:srgbClr val="FFCD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53" name="Google Shape;153;g241bbf19dca_0_25"/>
          <p:cNvCxnSpPr/>
          <p:nvPr/>
        </p:nvCxnSpPr>
        <p:spPr>
          <a:xfrm flipH="1" rot="10800000">
            <a:off x="838200" y="6003720"/>
            <a:ext cx="10515600" cy="13500"/>
          </a:xfrm>
          <a:prstGeom prst="straightConnector1">
            <a:avLst/>
          </a:prstGeom>
          <a:noFill/>
          <a:ln cap="flat" cmpd="sng" w="38100">
            <a:solidFill>
              <a:srgbClr val="FFCD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54" name="Google Shape;154;g241bbf19dca_0_25"/>
          <p:cNvSpPr txBox="1"/>
          <p:nvPr>
            <p:ph idx="11" type="ftr"/>
          </p:nvPr>
        </p:nvSpPr>
        <p:spPr>
          <a:xfrm>
            <a:off x="838200" y="6432550"/>
            <a:ext cx="1051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CCCCCC"/>
                </a:solidFill>
              </a:rPr>
              <a:t> 		Privacy Notice: Do not record or reproduce. 				                                                                                             </a:t>
            </a:r>
            <a:fld id="{00000000-1234-1234-1234-123412341234}" type="slidenum">
              <a:rPr lang="en-US" sz="1600">
                <a:solidFill>
                  <a:srgbClr val="CCCCCC"/>
                </a:solidFill>
              </a:rPr>
              <a:t>‹#›</a:t>
            </a:fld>
            <a:endParaRPr sz="1600">
              <a:solidFill>
                <a:srgbClr val="CCCCCC"/>
              </a:solidFill>
            </a:endParaRPr>
          </a:p>
        </p:txBody>
      </p:sp>
      <p:pic>
        <p:nvPicPr>
          <p:cNvPr id="155" name="Google Shape;155;g241bbf19dca_0_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86141" y="2211628"/>
            <a:ext cx="4564409" cy="3112399"/>
          </a:xfrm>
          <a:prstGeom prst="rect">
            <a:avLst/>
          </a:prstGeom>
          <a:noFill/>
          <a:ln cap="flat" cmpd="sng" w="19050">
            <a:solidFill>
              <a:srgbClr val="005587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6" name="Google Shape;156;g241bbf19dca_0_25"/>
          <p:cNvSpPr txBox="1"/>
          <p:nvPr/>
        </p:nvSpPr>
        <p:spPr>
          <a:xfrm>
            <a:off x="6672199" y="5026501"/>
            <a:ext cx="1571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F8FAFB"/>
                </a:solidFill>
                <a:latin typeface="Calibri"/>
                <a:ea typeface="Calibri"/>
                <a:cs typeface="Calibri"/>
                <a:sym typeface="Calibri"/>
              </a:rPr>
              <a:t>@LA Zoo</a:t>
            </a:r>
            <a:endParaRPr sz="800">
              <a:solidFill>
                <a:srgbClr val="F8FAF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g241bbf19dca_0_25"/>
          <p:cNvSpPr txBox="1"/>
          <p:nvPr/>
        </p:nvSpPr>
        <p:spPr>
          <a:xfrm>
            <a:off x="936000" y="2089950"/>
            <a:ext cx="5379300" cy="26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21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Species: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Buff-Cheeked Gibbons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667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Methods: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Focal Sampling (2022)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 minute observations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Sample by pair (N = 4)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Coded social interactions (2022)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587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005587"/>
                </a:solidFill>
              </a:rPr>
              <a:t>Contact Types</a:t>
            </a:r>
            <a:endParaRPr b="1">
              <a:solidFill>
                <a:srgbClr val="005587"/>
              </a:solidFill>
            </a:endParaRPr>
          </a:p>
        </p:txBody>
      </p:sp>
      <p:cxnSp>
        <p:nvCxnSpPr>
          <p:cNvPr id="163" name="Google Shape;163;p5"/>
          <p:cNvCxnSpPr/>
          <p:nvPr/>
        </p:nvCxnSpPr>
        <p:spPr>
          <a:xfrm flipH="1" rot="10800000">
            <a:off x="838200" y="1528551"/>
            <a:ext cx="10515600" cy="13648"/>
          </a:xfrm>
          <a:prstGeom prst="straightConnector1">
            <a:avLst/>
          </a:prstGeom>
          <a:noFill/>
          <a:ln cap="flat" cmpd="sng" w="38100">
            <a:solidFill>
              <a:srgbClr val="FFCD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64" name="Google Shape;164;p5"/>
          <p:cNvCxnSpPr/>
          <p:nvPr/>
        </p:nvCxnSpPr>
        <p:spPr>
          <a:xfrm flipH="1" rot="10800000">
            <a:off x="838200" y="6003572"/>
            <a:ext cx="10515600" cy="13648"/>
          </a:xfrm>
          <a:prstGeom prst="straightConnector1">
            <a:avLst/>
          </a:prstGeom>
          <a:noFill/>
          <a:ln cap="flat" cmpd="sng" w="38100">
            <a:solidFill>
              <a:srgbClr val="FFCD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65" name="Google Shape;165;p5"/>
          <p:cNvSpPr txBox="1"/>
          <p:nvPr>
            <p:ph idx="11" type="ftr"/>
          </p:nvPr>
        </p:nvSpPr>
        <p:spPr>
          <a:xfrm>
            <a:off x="838200" y="6432550"/>
            <a:ext cx="1051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CCCCCC"/>
                </a:solidFill>
              </a:rPr>
              <a:t> 		Privacy Notice: Do not record or reproduce. 				                                                                                             </a:t>
            </a:r>
            <a:fld id="{00000000-1234-1234-1234-123412341234}" type="slidenum">
              <a:rPr lang="en-US" sz="1600">
                <a:solidFill>
                  <a:srgbClr val="CCCCCC"/>
                </a:solidFill>
              </a:rPr>
              <a:t>‹#›</a:t>
            </a:fld>
            <a:endParaRPr sz="1600">
              <a:solidFill>
                <a:srgbClr val="CCCCCC"/>
              </a:solidFill>
            </a:endParaRPr>
          </a:p>
        </p:txBody>
      </p:sp>
      <p:sp>
        <p:nvSpPr>
          <p:cNvPr id="166" name="Google Shape;166;p5"/>
          <p:cNvSpPr txBox="1"/>
          <p:nvPr/>
        </p:nvSpPr>
        <p:spPr>
          <a:xfrm>
            <a:off x="4808650" y="5344275"/>
            <a:ext cx="6196500" cy="5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Focused on previously described contact types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7" name="Google Shape;167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5927" y="1753473"/>
            <a:ext cx="4415084" cy="3415990"/>
          </a:xfrm>
          <a:prstGeom prst="rect">
            <a:avLst/>
          </a:prstGeom>
          <a:noFill/>
          <a:ln cap="flat" cmpd="sng" w="28575">
            <a:solidFill>
              <a:srgbClr val="005587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68" name="Google Shape;168;p5"/>
          <p:cNvCxnSpPr/>
          <p:nvPr/>
        </p:nvCxnSpPr>
        <p:spPr>
          <a:xfrm flipH="1">
            <a:off x="7036600" y="3410977"/>
            <a:ext cx="122400" cy="4941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69" name="Google Shape;169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96050" y="1794800"/>
            <a:ext cx="3092075" cy="1770451"/>
          </a:xfrm>
          <a:prstGeom prst="rect">
            <a:avLst/>
          </a:prstGeom>
          <a:noFill/>
          <a:ln cap="flat" cmpd="sng" w="28575">
            <a:solidFill>
              <a:srgbClr val="005587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70" name="Google Shape;170;p5"/>
          <p:cNvCxnSpPr/>
          <p:nvPr/>
        </p:nvCxnSpPr>
        <p:spPr>
          <a:xfrm flipH="1" rot="10800000">
            <a:off x="2532245" y="2243790"/>
            <a:ext cx="339900" cy="1248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71" name="Google Shape;171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6086" y="3740481"/>
            <a:ext cx="3092061" cy="1926046"/>
          </a:xfrm>
          <a:prstGeom prst="rect">
            <a:avLst/>
          </a:prstGeom>
          <a:noFill/>
          <a:ln cap="flat" cmpd="sng" w="28575">
            <a:solidFill>
              <a:srgbClr val="005587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72" name="Google Shape;172;p5"/>
          <p:cNvCxnSpPr/>
          <p:nvPr/>
        </p:nvCxnSpPr>
        <p:spPr>
          <a:xfrm flipH="1" rot="10800000">
            <a:off x="2818821" y="5018007"/>
            <a:ext cx="354600" cy="1668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3" name="Google Shape;173;p5"/>
          <p:cNvCxnSpPr/>
          <p:nvPr/>
        </p:nvCxnSpPr>
        <p:spPr>
          <a:xfrm flipH="1">
            <a:off x="3226109" y="3848586"/>
            <a:ext cx="105000" cy="3759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4" name="Google Shape;174;p5"/>
          <p:cNvSpPr txBox="1"/>
          <p:nvPr/>
        </p:nvSpPr>
        <p:spPr>
          <a:xfrm>
            <a:off x="5243602" y="1680400"/>
            <a:ext cx="1793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8FAFB"/>
                </a:solidFill>
                <a:highlight>
                  <a:srgbClr val="005587"/>
                </a:highlight>
                <a:latin typeface="Calibri"/>
                <a:ea typeface="Calibri"/>
                <a:cs typeface="Calibri"/>
                <a:sym typeface="Calibri"/>
              </a:rPr>
              <a:t>Grooming</a:t>
            </a:r>
            <a:endParaRPr sz="2400">
              <a:solidFill>
                <a:srgbClr val="F8FAFB"/>
              </a:solidFill>
              <a:highlight>
                <a:srgbClr val="005587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5"/>
          <p:cNvSpPr txBox="1"/>
          <p:nvPr/>
        </p:nvSpPr>
        <p:spPr>
          <a:xfrm>
            <a:off x="1596078" y="3077291"/>
            <a:ext cx="1390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8FAFB"/>
                </a:solidFill>
                <a:highlight>
                  <a:srgbClr val="005587"/>
                </a:highlight>
                <a:latin typeface="Calibri"/>
                <a:ea typeface="Calibri"/>
                <a:cs typeface="Calibri"/>
                <a:sym typeface="Calibri"/>
              </a:rPr>
              <a:t>Embrace</a:t>
            </a:r>
            <a:endParaRPr sz="2400">
              <a:solidFill>
                <a:srgbClr val="F8FAFB"/>
              </a:solidFill>
              <a:highlight>
                <a:srgbClr val="005587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5"/>
          <p:cNvSpPr txBox="1"/>
          <p:nvPr/>
        </p:nvSpPr>
        <p:spPr>
          <a:xfrm>
            <a:off x="3438397" y="5186350"/>
            <a:ext cx="1546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8FAFB"/>
                </a:solidFill>
                <a:highlight>
                  <a:srgbClr val="005587"/>
                </a:highlight>
                <a:latin typeface="Calibri"/>
                <a:ea typeface="Calibri"/>
                <a:cs typeface="Calibri"/>
                <a:sym typeface="Calibri"/>
              </a:rPr>
              <a:t>Huddling</a:t>
            </a:r>
            <a:endParaRPr sz="2400">
              <a:solidFill>
                <a:srgbClr val="F8FAFB"/>
              </a:solidFill>
              <a:highlight>
                <a:srgbClr val="005587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5"/>
          <p:cNvSpPr txBox="1"/>
          <p:nvPr/>
        </p:nvSpPr>
        <p:spPr>
          <a:xfrm>
            <a:off x="8481283" y="4919736"/>
            <a:ext cx="1249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rgbClr val="F8FAFB"/>
                </a:solidFill>
                <a:latin typeface="Calibri"/>
                <a:ea typeface="Calibri"/>
                <a:cs typeface="Calibri"/>
                <a:sym typeface="Calibri"/>
              </a:rPr>
              <a:t>@gibbonconservationcenter</a:t>
            </a:r>
            <a:endParaRPr sz="600">
              <a:solidFill>
                <a:srgbClr val="F8FAF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5"/>
          <p:cNvSpPr txBox="1"/>
          <p:nvPr/>
        </p:nvSpPr>
        <p:spPr>
          <a:xfrm>
            <a:off x="1596075" y="5479956"/>
            <a:ext cx="1249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rgbClr val="F8FAFB"/>
                </a:solidFill>
                <a:latin typeface="Calibri"/>
                <a:ea typeface="Calibri"/>
                <a:cs typeface="Calibri"/>
                <a:sym typeface="Calibri"/>
              </a:rPr>
              <a:t>@gibbonconservationcenter</a:t>
            </a:r>
            <a:endParaRPr sz="600">
              <a:solidFill>
                <a:srgbClr val="F8FAF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5"/>
          <p:cNvSpPr txBox="1"/>
          <p:nvPr/>
        </p:nvSpPr>
        <p:spPr>
          <a:xfrm>
            <a:off x="3438409" y="3300068"/>
            <a:ext cx="1249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rgbClr val="F8FAFB"/>
                </a:solidFill>
                <a:latin typeface="Calibri"/>
                <a:ea typeface="Calibri"/>
                <a:cs typeface="Calibri"/>
                <a:sym typeface="Calibri"/>
              </a:rPr>
              <a:t>@gibbonconservationcenter</a:t>
            </a:r>
            <a:endParaRPr sz="600">
              <a:solidFill>
                <a:srgbClr val="F8FAF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41bbf19dca_0_7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587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005587"/>
                </a:solidFill>
              </a:rPr>
              <a:t>Videos</a:t>
            </a:r>
            <a:endParaRPr b="1">
              <a:solidFill>
                <a:srgbClr val="0055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5" name="Google Shape;185;g241bbf19dca_0_73"/>
          <p:cNvCxnSpPr/>
          <p:nvPr/>
        </p:nvCxnSpPr>
        <p:spPr>
          <a:xfrm flipH="1" rot="10800000">
            <a:off x="838200" y="1528699"/>
            <a:ext cx="10515600" cy="13500"/>
          </a:xfrm>
          <a:prstGeom prst="straightConnector1">
            <a:avLst/>
          </a:prstGeom>
          <a:noFill/>
          <a:ln cap="flat" cmpd="sng" w="38100">
            <a:solidFill>
              <a:srgbClr val="FFCD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86" name="Google Shape;186;g241bbf19dca_0_73"/>
          <p:cNvCxnSpPr/>
          <p:nvPr/>
        </p:nvCxnSpPr>
        <p:spPr>
          <a:xfrm flipH="1" rot="10800000">
            <a:off x="838200" y="6003720"/>
            <a:ext cx="10515600" cy="13500"/>
          </a:xfrm>
          <a:prstGeom prst="straightConnector1">
            <a:avLst/>
          </a:prstGeom>
          <a:noFill/>
          <a:ln cap="flat" cmpd="sng" w="38100">
            <a:solidFill>
              <a:srgbClr val="FFCD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87" name="Google Shape;187;g241bbf19dca_0_73"/>
          <p:cNvSpPr txBox="1"/>
          <p:nvPr>
            <p:ph idx="11" type="ftr"/>
          </p:nvPr>
        </p:nvSpPr>
        <p:spPr>
          <a:xfrm>
            <a:off x="838200" y="6432550"/>
            <a:ext cx="1051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CCCCCC"/>
                </a:solidFill>
              </a:rPr>
              <a:t> 		Privacy Notice: Do not record or reproduce. 				                                                                                             </a:t>
            </a:r>
            <a:fld id="{00000000-1234-1234-1234-123412341234}" type="slidenum">
              <a:rPr lang="en-US" sz="1600">
                <a:solidFill>
                  <a:srgbClr val="CCCCCC"/>
                </a:solidFill>
              </a:rPr>
              <a:t>‹#›</a:t>
            </a:fld>
            <a:endParaRPr sz="1600">
              <a:solidFill>
                <a:srgbClr val="CCCCCC"/>
              </a:solidFill>
            </a:endParaRPr>
          </a:p>
        </p:txBody>
      </p:sp>
      <p:pic>
        <p:nvPicPr>
          <p:cNvPr id="188" name="Google Shape;188;g241bbf19dca_0_73" title="videoplayback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7300" y="1969888"/>
            <a:ext cx="4572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g241bbf19dca_0_73" title="Grooming - Made with Clipchamp (1).mp4">
            <a:hlinkClick r:id="rId6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01575" y="1969888"/>
            <a:ext cx="4572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g241bbf19dca_0_73"/>
          <p:cNvSpPr txBox="1"/>
          <p:nvPr/>
        </p:nvSpPr>
        <p:spPr>
          <a:xfrm>
            <a:off x="2499350" y="5398900"/>
            <a:ext cx="1647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Embrace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g241bbf19dca_0_73"/>
          <p:cNvSpPr txBox="1"/>
          <p:nvPr/>
        </p:nvSpPr>
        <p:spPr>
          <a:xfrm>
            <a:off x="7963625" y="5398888"/>
            <a:ext cx="1647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Grooming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2020-04-06T16:04:21Z</dcterms:created>
  <dc:creator>McAllister, Kate</dc:creator>
</cp:coreProperties>
</file>